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80" r:id="rId4"/>
    <p:sldId id="282" r:id="rId5"/>
    <p:sldId id="281" r:id="rId6"/>
    <p:sldId id="283" r:id="rId7"/>
    <p:sldId id="272" r:id="rId8"/>
    <p:sldId id="262" r:id="rId9"/>
    <p:sldId id="273" r:id="rId10"/>
    <p:sldId id="274" r:id="rId11"/>
    <p:sldId id="276" r:id="rId12"/>
    <p:sldId id="275" r:id="rId13"/>
    <p:sldId id="277" r:id="rId14"/>
    <p:sldId id="278" r:id="rId15"/>
    <p:sldId id="279" r:id="rId16"/>
    <p:sldId id="263" r:id="rId17"/>
    <p:sldId id="264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99FF"/>
    <a:srgbClr val="0000FF"/>
    <a:srgbClr val="FF0066"/>
    <a:srgbClr val="CC3300"/>
    <a:srgbClr val="FF3300"/>
    <a:srgbClr val="00CC00"/>
    <a:srgbClr val="FF6600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EF79F-91A2-45CA-8D29-7027A6BBEECF}" type="doc">
      <dgm:prSet loTypeId="urn:microsoft.com/office/officeart/2005/8/layout/radial3" loCatId="cycle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BDCBA94-B2F6-45C3-9F17-0B8B3734F897}">
      <dgm:prSet phldrT="[Текст]"/>
      <dgm:spPr/>
      <dgm:t>
        <a:bodyPr/>
        <a:lstStyle/>
        <a:p>
          <a:r>
            <a:rPr lang="ru-RU" dirty="0" smtClean="0"/>
            <a:t>Проект – это пять «П»</a:t>
          </a:r>
          <a:endParaRPr lang="ru-RU" dirty="0"/>
        </a:p>
      </dgm:t>
    </dgm:pt>
    <dgm:pt modelId="{0C945218-661D-4D33-A431-08FF94ACD4F3}" type="parTrans" cxnId="{0D43E587-FCF0-4798-A65D-10D5B7EEBE2A}">
      <dgm:prSet/>
      <dgm:spPr/>
      <dgm:t>
        <a:bodyPr/>
        <a:lstStyle/>
        <a:p>
          <a:endParaRPr lang="ru-RU"/>
        </a:p>
      </dgm:t>
    </dgm:pt>
    <dgm:pt modelId="{F7A8121F-3023-4886-B06C-896902F58E79}" type="sibTrans" cxnId="{0D43E587-FCF0-4798-A65D-10D5B7EEBE2A}">
      <dgm:prSet/>
      <dgm:spPr/>
      <dgm:t>
        <a:bodyPr/>
        <a:lstStyle/>
        <a:p>
          <a:endParaRPr lang="ru-RU"/>
        </a:p>
      </dgm:t>
    </dgm:pt>
    <dgm:pt modelId="{377F5D29-77E6-4F59-BF3D-92BA83F9759C}">
      <dgm:prSet phldrT="[Текст]"/>
      <dgm:spPr/>
      <dgm:t>
        <a:bodyPr/>
        <a:lstStyle/>
        <a:p>
          <a:r>
            <a:rPr lang="ru-RU" dirty="0" smtClean="0"/>
            <a:t>Проблема</a:t>
          </a:r>
          <a:endParaRPr lang="ru-RU" dirty="0"/>
        </a:p>
      </dgm:t>
    </dgm:pt>
    <dgm:pt modelId="{13D05510-556C-4884-A0D7-0FF5BA0D4E03}" type="parTrans" cxnId="{5694AF45-EC2A-413A-86B7-A5A26D7731A1}">
      <dgm:prSet/>
      <dgm:spPr/>
      <dgm:t>
        <a:bodyPr/>
        <a:lstStyle/>
        <a:p>
          <a:endParaRPr lang="ru-RU"/>
        </a:p>
      </dgm:t>
    </dgm:pt>
    <dgm:pt modelId="{B6C708C0-0E93-4EF6-89C6-A3A00049AB78}" type="sibTrans" cxnId="{5694AF45-EC2A-413A-86B7-A5A26D7731A1}">
      <dgm:prSet/>
      <dgm:spPr/>
      <dgm:t>
        <a:bodyPr/>
        <a:lstStyle/>
        <a:p>
          <a:endParaRPr lang="ru-RU"/>
        </a:p>
      </dgm:t>
    </dgm:pt>
    <dgm:pt modelId="{D46DD708-CE16-4C00-8086-E8E7936E64F2}">
      <dgm:prSet phldrT="[Текст]"/>
      <dgm:spPr/>
      <dgm:t>
        <a:bodyPr/>
        <a:lstStyle/>
        <a:p>
          <a:r>
            <a:rPr lang="ru-RU" dirty="0" smtClean="0"/>
            <a:t>Продукт</a:t>
          </a:r>
          <a:endParaRPr lang="ru-RU" dirty="0"/>
        </a:p>
      </dgm:t>
    </dgm:pt>
    <dgm:pt modelId="{0D5FADBF-8814-473B-A1DA-68359E707053}" type="parTrans" cxnId="{CF4457E4-0517-4A72-92A9-6E042273AFF2}">
      <dgm:prSet/>
      <dgm:spPr/>
      <dgm:t>
        <a:bodyPr/>
        <a:lstStyle/>
        <a:p>
          <a:endParaRPr lang="ru-RU"/>
        </a:p>
      </dgm:t>
    </dgm:pt>
    <dgm:pt modelId="{71814F39-C992-4D26-85D3-932B090AE298}" type="sibTrans" cxnId="{CF4457E4-0517-4A72-92A9-6E042273AFF2}">
      <dgm:prSet/>
      <dgm:spPr/>
      <dgm:t>
        <a:bodyPr/>
        <a:lstStyle/>
        <a:p>
          <a:endParaRPr lang="ru-RU"/>
        </a:p>
      </dgm:t>
    </dgm:pt>
    <dgm:pt modelId="{C01E9E5E-C3C9-43C5-B612-C7A1F8CA00EE}">
      <dgm:prSet phldrT="[Текст]"/>
      <dgm:spPr/>
      <dgm:t>
        <a:bodyPr/>
        <a:lstStyle/>
        <a:p>
          <a:r>
            <a:rPr lang="ru-RU" dirty="0" smtClean="0"/>
            <a:t>Поиск информации</a:t>
          </a:r>
          <a:endParaRPr lang="ru-RU" dirty="0"/>
        </a:p>
      </dgm:t>
    </dgm:pt>
    <dgm:pt modelId="{16E39ED8-9F5A-4D06-8D5B-1A1563E0B1C1}" type="parTrans" cxnId="{53E75189-FF3E-4B49-BCAA-A4C7ABB05CA5}">
      <dgm:prSet/>
      <dgm:spPr/>
      <dgm:t>
        <a:bodyPr/>
        <a:lstStyle/>
        <a:p>
          <a:endParaRPr lang="ru-RU"/>
        </a:p>
      </dgm:t>
    </dgm:pt>
    <dgm:pt modelId="{E0AAF161-BBCD-4041-BA5C-9C968B58EC46}" type="sibTrans" cxnId="{53E75189-FF3E-4B49-BCAA-A4C7ABB05CA5}">
      <dgm:prSet/>
      <dgm:spPr/>
      <dgm:t>
        <a:bodyPr/>
        <a:lstStyle/>
        <a:p>
          <a:endParaRPr lang="ru-RU"/>
        </a:p>
      </dgm:t>
    </dgm:pt>
    <dgm:pt modelId="{FEFB80F3-C5EB-42C9-8799-07A76D882DA0}">
      <dgm:prSet phldrT="[Текст]"/>
      <dgm:spPr/>
      <dgm:t>
        <a:bodyPr/>
        <a:lstStyle/>
        <a:p>
          <a:r>
            <a:rPr lang="ru-RU" dirty="0" smtClean="0"/>
            <a:t>Проектирование</a:t>
          </a:r>
          <a:endParaRPr lang="ru-RU" dirty="0"/>
        </a:p>
      </dgm:t>
    </dgm:pt>
    <dgm:pt modelId="{3B7B8B98-B695-469E-AB9E-87D488423E17}" type="parTrans" cxnId="{46CB8A3C-046E-45EE-9E2F-BDCF59D3A1B9}">
      <dgm:prSet/>
      <dgm:spPr/>
      <dgm:t>
        <a:bodyPr/>
        <a:lstStyle/>
        <a:p>
          <a:endParaRPr lang="ru-RU"/>
        </a:p>
      </dgm:t>
    </dgm:pt>
    <dgm:pt modelId="{B3D995B7-49C5-4115-8C9D-208E0273D8FB}" type="sibTrans" cxnId="{46CB8A3C-046E-45EE-9E2F-BDCF59D3A1B9}">
      <dgm:prSet/>
      <dgm:spPr/>
      <dgm:t>
        <a:bodyPr/>
        <a:lstStyle/>
        <a:p>
          <a:endParaRPr lang="ru-RU"/>
        </a:p>
      </dgm:t>
    </dgm:pt>
    <dgm:pt modelId="{2617ADD9-5877-4461-BACB-17E69E9BA355}">
      <dgm:prSet/>
      <dgm:spPr/>
      <dgm:t>
        <a:bodyPr/>
        <a:lstStyle/>
        <a:p>
          <a:r>
            <a:rPr lang="ru-RU" dirty="0" smtClean="0"/>
            <a:t>Презентация</a:t>
          </a:r>
          <a:endParaRPr lang="ru-RU" dirty="0"/>
        </a:p>
      </dgm:t>
    </dgm:pt>
    <dgm:pt modelId="{362EB0E1-1920-4050-87E5-F85E4D7DCDCB}" type="parTrans" cxnId="{8C352283-A7DD-4BF7-9131-D4ED698C3E6C}">
      <dgm:prSet/>
      <dgm:spPr/>
      <dgm:t>
        <a:bodyPr/>
        <a:lstStyle/>
        <a:p>
          <a:endParaRPr lang="ru-RU"/>
        </a:p>
      </dgm:t>
    </dgm:pt>
    <dgm:pt modelId="{F57C9EB6-092B-48D9-8F6B-DA6BCCEE6533}" type="sibTrans" cxnId="{8C352283-A7DD-4BF7-9131-D4ED698C3E6C}">
      <dgm:prSet/>
      <dgm:spPr/>
      <dgm:t>
        <a:bodyPr/>
        <a:lstStyle/>
        <a:p>
          <a:endParaRPr lang="ru-RU"/>
        </a:p>
      </dgm:t>
    </dgm:pt>
    <dgm:pt modelId="{8D25B5BA-7583-4558-BAE1-3A174BED2517}" type="pres">
      <dgm:prSet presAssocID="{8F7EF79F-91A2-45CA-8D29-7027A6BBEE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C65997-B645-4719-9D5C-541A02557CB2}" type="pres">
      <dgm:prSet presAssocID="{8F7EF79F-91A2-45CA-8D29-7027A6BBEECF}" presName="radial" presStyleCnt="0">
        <dgm:presLayoutVars>
          <dgm:animLvl val="ctr"/>
        </dgm:presLayoutVars>
      </dgm:prSet>
      <dgm:spPr/>
    </dgm:pt>
    <dgm:pt modelId="{2AD5BA49-392D-4483-8C71-0DAD9B7E4CEE}" type="pres">
      <dgm:prSet presAssocID="{6BDCBA94-B2F6-45C3-9F17-0B8B3734F897}" presName="centerShape" presStyleLbl="vennNode1" presStyleIdx="0" presStyleCnt="6"/>
      <dgm:spPr/>
      <dgm:t>
        <a:bodyPr/>
        <a:lstStyle/>
        <a:p>
          <a:endParaRPr lang="ru-RU"/>
        </a:p>
      </dgm:t>
    </dgm:pt>
    <dgm:pt modelId="{09C396C4-AE21-4F41-A6D8-4A5C0AD93759}" type="pres">
      <dgm:prSet presAssocID="{377F5D29-77E6-4F59-BF3D-92BA83F9759C}" presName="node" presStyleLbl="vennNode1" presStyleIdx="1" presStyleCnt="6" custScaleX="112077" custScaleY="11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A10CF-31AC-4C02-BCF1-3812D6C444EC}" type="pres">
      <dgm:prSet presAssocID="{2617ADD9-5877-4461-BACB-17E69E9BA355}" presName="node" presStyleLbl="vennNode1" presStyleIdx="2" presStyleCnt="6" custScaleX="116846" custScaleY="127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C0887-E432-4741-B846-A1228A56B817}" type="pres">
      <dgm:prSet presAssocID="{D46DD708-CE16-4C00-8086-E8E7936E64F2}" presName="node" presStyleLbl="vennNode1" presStyleIdx="3" presStyleCnt="6" custScaleX="113999" custScaleY="122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5EEF9-FD59-4721-BD41-A6329DCD12E4}" type="pres">
      <dgm:prSet presAssocID="{C01E9E5E-C3C9-43C5-B612-C7A1F8CA00EE}" presName="node" presStyleLbl="vennNode1" presStyleIdx="4" presStyleCnt="6" custScaleX="117107" custScaleY="12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B230F-2C11-4ECA-A428-57C40C975821}" type="pres">
      <dgm:prSet presAssocID="{FEFB80F3-C5EB-42C9-8799-07A76D882DA0}" presName="node" presStyleLbl="vennNode1" presStyleIdx="5" presStyleCnt="6" custScaleX="118497" custScaleY="127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EF886-1A62-4FB9-94EF-B06650A6767E}" type="presOf" srcId="{FEFB80F3-C5EB-42C9-8799-07A76D882DA0}" destId="{497B230F-2C11-4ECA-A428-57C40C975821}" srcOrd="0" destOrd="0" presId="urn:microsoft.com/office/officeart/2005/8/layout/radial3"/>
    <dgm:cxn modelId="{0D43E587-FCF0-4798-A65D-10D5B7EEBE2A}" srcId="{8F7EF79F-91A2-45CA-8D29-7027A6BBEECF}" destId="{6BDCBA94-B2F6-45C3-9F17-0B8B3734F897}" srcOrd="0" destOrd="0" parTransId="{0C945218-661D-4D33-A431-08FF94ACD4F3}" sibTransId="{F7A8121F-3023-4886-B06C-896902F58E79}"/>
    <dgm:cxn modelId="{46CB8A3C-046E-45EE-9E2F-BDCF59D3A1B9}" srcId="{6BDCBA94-B2F6-45C3-9F17-0B8B3734F897}" destId="{FEFB80F3-C5EB-42C9-8799-07A76D882DA0}" srcOrd="4" destOrd="0" parTransId="{3B7B8B98-B695-469E-AB9E-87D488423E17}" sibTransId="{B3D995B7-49C5-4115-8C9D-208E0273D8FB}"/>
    <dgm:cxn modelId="{8C352283-A7DD-4BF7-9131-D4ED698C3E6C}" srcId="{6BDCBA94-B2F6-45C3-9F17-0B8B3734F897}" destId="{2617ADD9-5877-4461-BACB-17E69E9BA355}" srcOrd="1" destOrd="0" parTransId="{362EB0E1-1920-4050-87E5-F85E4D7DCDCB}" sibTransId="{F57C9EB6-092B-48D9-8F6B-DA6BCCEE6533}"/>
    <dgm:cxn modelId="{7C0DAB63-3694-4782-856A-C401C72044CE}" type="presOf" srcId="{377F5D29-77E6-4F59-BF3D-92BA83F9759C}" destId="{09C396C4-AE21-4F41-A6D8-4A5C0AD93759}" srcOrd="0" destOrd="0" presId="urn:microsoft.com/office/officeart/2005/8/layout/radial3"/>
    <dgm:cxn modelId="{AF8205D7-3FBE-43AC-978A-45DCA34E277D}" type="presOf" srcId="{C01E9E5E-C3C9-43C5-B612-C7A1F8CA00EE}" destId="{1775EEF9-FD59-4721-BD41-A6329DCD12E4}" srcOrd="0" destOrd="0" presId="urn:microsoft.com/office/officeart/2005/8/layout/radial3"/>
    <dgm:cxn modelId="{53E75189-FF3E-4B49-BCAA-A4C7ABB05CA5}" srcId="{6BDCBA94-B2F6-45C3-9F17-0B8B3734F897}" destId="{C01E9E5E-C3C9-43C5-B612-C7A1F8CA00EE}" srcOrd="3" destOrd="0" parTransId="{16E39ED8-9F5A-4D06-8D5B-1A1563E0B1C1}" sibTransId="{E0AAF161-BBCD-4041-BA5C-9C968B58EC46}"/>
    <dgm:cxn modelId="{BAD480DD-7DA2-4306-83DA-CC443CA2A168}" type="presOf" srcId="{8F7EF79F-91A2-45CA-8D29-7027A6BBEECF}" destId="{8D25B5BA-7583-4558-BAE1-3A174BED2517}" srcOrd="0" destOrd="0" presId="urn:microsoft.com/office/officeart/2005/8/layout/radial3"/>
    <dgm:cxn modelId="{5694AF45-EC2A-413A-86B7-A5A26D7731A1}" srcId="{6BDCBA94-B2F6-45C3-9F17-0B8B3734F897}" destId="{377F5D29-77E6-4F59-BF3D-92BA83F9759C}" srcOrd="0" destOrd="0" parTransId="{13D05510-556C-4884-A0D7-0FF5BA0D4E03}" sibTransId="{B6C708C0-0E93-4EF6-89C6-A3A00049AB78}"/>
    <dgm:cxn modelId="{4E43FE57-D753-4F58-93A8-9BBC8E28703B}" type="presOf" srcId="{6BDCBA94-B2F6-45C3-9F17-0B8B3734F897}" destId="{2AD5BA49-392D-4483-8C71-0DAD9B7E4CEE}" srcOrd="0" destOrd="0" presId="urn:microsoft.com/office/officeart/2005/8/layout/radial3"/>
    <dgm:cxn modelId="{2A69637E-AE62-446C-B65C-45E94889B196}" type="presOf" srcId="{D46DD708-CE16-4C00-8086-E8E7936E64F2}" destId="{1B1C0887-E432-4741-B846-A1228A56B817}" srcOrd="0" destOrd="0" presId="urn:microsoft.com/office/officeart/2005/8/layout/radial3"/>
    <dgm:cxn modelId="{C7A87858-7682-4AD6-B519-8AF036F198A8}" type="presOf" srcId="{2617ADD9-5877-4461-BACB-17E69E9BA355}" destId="{15CA10CF-31AC-4C02-BCF1-3812D6C444EC}" srcOrd="0" destOrd="0" presId="urn:microsoft.com/office/officeart/2005/8/layout/radial3"/>
    <dgm:cxn modelId="{CF4457E4-0517-4A72-92A9-6E042273AFF2}" srcId="{6BDCBA94-B2F6-45C3-9F17-0B8B3734F897}" destId="{D46DD708-CE16-4C00-8086-E8E7936E64F2}" srcOrd="2" destOrd="0" parTransId="{0D5FADBF-8814-473B-A1DA-68359E707053}" sibTransId="{71814F39-C992-4D26-85D3-932B090AE298}"/>
    <dgm:cxn modelId="{BCD9BE62-AF14-4526-B8AA-4EF4FB70A4EF}" type="presParOf" srcId="{8D25B5BA-7583-4558-BAE1-3A174BED2517}" destId="{09C65997-B645-4719-9D5C-541A02557CB2}" srcOrd="0" destOrd="0" presId="urn:microsoft.com/office/officeart/2005/8/layout/radial3"/>
    <dgm:cxn modelId="{330BB44D-9925-4FA8-87C9-5753C02FBFA1}" type="presParOf" srcId="{09C65997-B645-4719-9D5C-541A02557CB2}" destId="{2AD5BA49-392D-4483-8C71-0DAD9B7E4CEE}" srcOrd="0" destOrd="0" presId="urn:microsoft.com/office/officeart/2005/8/layout/radial3"/>
    <dgm:cxn modelId="{7CF1B1C7-EA4E-459E-A3E8-46DD2B1DF81A}" type="presParOf" srcId="{09C65997-B645-4719-9D5C-541A02557CB2}" destId="{09C396C4-AE21-4F41-A6D8-4A5C0AD93759}" srcOrd="1" destOrd="0" presId="urn:microsoft.com/office/officeart/2005/8/layout/radial3"/>
    <dgm:cxn modelId="{46E4F94D-8703-451C-9A39-ADD6756C4735}" type="presParOf" srcId="{09C65997-B645-4719-9D5C-541A02557CB2}" destId="{15CA10CF-31AC-4C02-BCF1-3812D6C444EC}" srcOrd="2" destOrd="0" presId="urn:microsoft.com/office/officeart/2005/8/layout/radial3"/>
    <dgm:cxn modelId="{4CCB0EB1-5EBF-437E-9C12-386CF52B05BE}" type="presParOf" srcId="{09C65997-B645-4719-9D5C-541A02557CB2}" destId="{1B1C0887-E432-4741-B846-A1228A56B817}" srcOrd="3" destOrd="0" presId="urn:microsoft.com/office/officeart/2005/8/layout/radial3"/>
    <dgm:cxn modelId="{CDAFFFCC-458F-42E3-AC2B-B83F26417B92}" type="presParOf" srcId="{09C65997-B645-4719-9D5C-541A02557CB2}" destId="{1775EEF9-FD59-4721-BD41-A6329DCD12E4}" srcOrd="4" destOrd="0" presId="urn:microsoft.com/office/officeart/2005/8/layout/radial3"/>
    <dgm:cxn modelId="{E5B7209C-61E9-4E00-9A3F-B2A393113C1E}" type="presParOf" srcId="{09C65997-B645-4719-9D5C-541A02557CB2}" destId="{497B230F-2C11-4ECA-A428-57C40C975821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D5BA49-392D-4483-8C71-0DAD9B7E4CEE}">
      <dsp:nvSpPr>
        <dsp:cNvPr id="0" name=""/>
        <dsp:cNvSpPr/>
      </dsp:nvSpPr>
      <dsp:spPr>
        <a:xfrm>
          <a:off x="1914136" y="1503018"/>
          <a:ext cx="3603423" cy="36034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Проект – это пять «П»</a:t>
          </a:r>
          <a:endParaRPr lang="ru-RU" sz="5100" kern="1200" dirty="0"/>
        </a:p>
      </dsp:txBody>
      <dsp:txXfrm>
        <a:off x="1914136" y="1503018"/>
        <a:ext cx="3603423" cy="3603423"/>
      </dsp:txXfrm>
    </dsp:sp>
    <dsp:sp modelId="{09C396C4-AE21-4F41-A6D8-4A5C0AD93759}">
      <dsp:nvSpPr>
        <dsp:cNvPr id="0" name=""/>
        <dsp:cNvSpPr/>
      </dsp:nvSpPr>
      <dsp:spPr>
        <a:xfrm>
          <a:off x="2706196" y="-43628"/>
          <a:ext cx="2019304" cy="2008386"/>
        </a:xfrm>
        <a:prstGeom prst="ellipse">
          <a:avLst/>
        </a:prstGeom>
        <a:solidFill>
          <a:schemeClr val="accent5">
            <a:alpha val="50000"/>
            <a:hueOff val="-1986775"/>
            <a:satOff val="7962"/>
            <a:lumOff val="17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Проблема</a:t>
          </a:r>
          <a:endParaRPr lang="ru-RU" sz="1600" kern="1200" dirty="0"/>
        </a:p>
      </dsp:txBody>
      <dsp:txXfrm>
        <a:off x="2706196" y="-43628"/>
        <a:ext cx="2019304" cy="2008386"/>
      </dsp:txXfrm>
    </dsp:sp>
    <dsp:sp modelId="{15CA10CF-31AC-4C02-BCF1-3812D6C444EC}">
      <dsp:nvSpPr>
        <dsp:cNvPr id="0" name=""/>
        <dsp:cNvSpPr/>
      </dsp:nvSpPr>
      <dsp:spPr>
        <a:xfrm>
          <a:off x="4892668" y="1429778"/>
          <a:ext cx="2105228" cy="2301128"/>
        </a:xfrm>
        <a:prstGeom prst="ellipse">
          <a:avLst/>
        </a:prstGeom>
        <a:solidFill>
          <a:schemeClr val="accent5">
            <a:alpha val="50000"/>
            <a:hueOff val="-3973551"/>
            <a:satOff val="15924"/>
            <a:lumOff val="34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Презентация</a:t>
          </a:r>
          <a:endParaRPr lang="ru-RU" sz="1600" kern="1200" dirty="0"/>
        </a:p>
      </dsp:txBody>
      <dsp:txXfrm>
        <a:off x="4892668" y="1429778"/>
        <a:ext cx="2105228" cy="2301128"/>
      </dsp:txXfrm>
    </dsp:sp>
    <dsp:sp modelId="{1B1C0887-E432-4741-B846-A1228A56B817}">
      <dsp:nvSpPr>
        <dsp:cNvPr id="0" name=""/>
        <dsp:cNvSpPr/>
      </dsp:nvSpPr>
      <dsp:spPr>
        <a:xfrm>
          <a:off x="4066747" y="4094075"/>
          <a:ext cx="2053933" cy="2214249"/>
        </a:xfrm>
        <a:prstGeom prst="ellipse">
          <a:avLst/>
        </a:prstGeom>
        <a:solidFill>
          <a:schemeClr val="accent5">
            <a:alpha val="50000"/>
            <a:hueOff val="-5960326"/>
            <a:satOff val="23887"/>
            <a:lumOff val="5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Продукт</a:t>
          </a:r>
          <a:endParaRPr lang="ru-RU" sz="1600" kern="1200" dirty="0"/>
        </a:p>
      </dsp:txBody>
      <dsp:txXfrm>
        <a:off x="4066747" y="4094075"/>
        <a:ext cx="2053933" cy="2214249"/>
      </dsp:txXfrm>
    </dsp:sp>
    <dsp:sp modelId="{1775EEF9-FD59-4721-BD41-A6329DCD12E4}">
      <dsp:nvSpPr>
        <dsp:cNvPr id="0" name=""/>
        <dsp:cNvSpPr/>
      </dsp:nvSpPr>
      <dsp:spPr>
        <a:xfrm>
          <a:off x="1283017" y="4114830"/>
          <a:ext cx="2109930" cy="2172738"/>
        </a:xfrm>
        <a:prstGeom prst="ellipse">
          <a:avLst/>
        </a:prstGeom>
        <a:solidFill>
          <a:schemeClr val="accent5">
            <a:alpha val="50000"/>
            <a:hueOff val="-7947101"/>
            <a:satOff val="31849"/>
            <a:lumOff val="69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Поиск информации</a:t>
          </a:r>
          <a:endParaRPr lang="ru-RU" sz="1600" kern="1200" dirty="0"/>
        </a:p>
      </dsp:txBody>
      <dsp:txXfrm>
        <a:off x="1283017" y="4114830"/>
        <a:ext cx="2109930" cy="2172738"/>
      </dsp:txXfrm>
    </dsp:sp>
    <dsp:sp modelId="{497B230F-2C11-4ECA-A428-57C40C975821}">
      <dsp:nvSpPr>
        <dsp:cNvPr id="0" name=""/>
        <dsp:cNvSpPr/>
      </dsp:nvSpPr>
      <dsp:spPr>
        <a:xfrm>
          <a:off x="418927" y="1429787"/>
          <a:ext cx="2134974" cy="230111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Проектирование</a:t>
          </a:r>
          <a:endParaRPr lang="ru-RU" sz="1600" kern="1200" dirty="0"/>
        </a:p>
      </dsp:txBody>
      <dsp:txXfrm>
        <a:off x="418927" y="1429787"/>
        <a:ext cx="2134974" cy="230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3B113-CECF-4B99-9A98-971927E8C14B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A330-21DA-48A7-9A71-723C12B9F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8262660" cy="213516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информационных проектов для участия в заочном туре олимпиады «Глаголица»</a:t>
            </a:r>
            <a:endParaRPr lang="ru-RU" sz="3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 descr="C:\Program Files\Microsoft Office\MEDIA\CAGCAT10\j019538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643446"/>
            <a:ext cx="1643074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2564904"/>
            <a:ext cx="68580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«</a:t>
            </a:r>
            <a:r>
              <a:rPr lang="ru-RU" sz="3200" i="1" dirty="0" smtClean="0">
                <a:solidFill>
                  <a:srgbClr val="002060"/>
                </a:solidFill>
              </a:rPr>
              <a:t>Три качества: обширные знания, привычка мыслить и благородство чувств - необходимы для того, чтобы человек был образованным в полном смысле  этого слова» </a:t>
            </a:r>
          </a:p>
          <a:p>
            <a:pPr algn="r"/>
            <a:r>
              <a:rPr lang="ru-RU" sz="3200" i="1" dirty="0" smtClean="0">
                <a:solidFill>
                  <a:srgbClr val="002060"/>
                </a:solidFill>
              </a:rPr>
              <a:t>Н.Г. Чернышевский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для обозначения человека, который пытается казаться более важным и значительным, чем есть на самом деле, известно уже много веков, оно упоминается в баснях Эзопа и Лафонтена. А русский баснописец И. А. Крылов в басне «Ворона» описал ворону, которая от Ворон отстала, а к Павам не пристала. Основная мысль басни: «Когда не хочешь быть смешон,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держится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звания, в котором ты рожден».</a:t>
            </a: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«Вороной в павлиньих перьях» называют человека, стремящегося занять более высокое общественное положение, или того, кто хочет казаться лучше, умнее, чем он есть. Такой человек чаще всего выглядит смешным и жалким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вошло в русский язык благодаря басне И. А. Крылова «Ворона» (1825), в которой ворона, желая быть самой красивой, воткнула себе в хвост павлиньи перья. Но павы набросились на нее и ощипали так, что даже сестры-вороны ее не узнали. Басня «Ворона» восходит к басням Эзопа («Сова и галка»), Лафонтена и др. авторов.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фразеологизма. этимология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50825" y="1557338"/>
            <a:ext cx="8407400" cy="44069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Пускать пыль в глаза</a:t>
            </a: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От ворон отстала, а к павам не пристала</a:t>
            </a: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Рядиться в чужие перья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4000" cap="none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Похожие фразеологизмы</a:t>
            </a:r>
          </a:p>
        </p:txBody>
      </p:sp>
      <p:pic>
        <p:nvPicPr>
          <p:cNvPr id="16387" name="Picture 4" descr="Внешкольник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3141663"/>
            <a:ext cx="6048375" cy="333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eaLnBrk="1" fontAlgn="auto" hangingPunct="1">
              <a:spcAft>
                <a:spcPts val="0"/>
              </a:spcAft>
              <a:buNone/>
              <a:defRPr/>
            </a:pPr>
            <a:r>
              <a:rPr lang="ru-RU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Анна </a:t>
            </a:r>
            <a:r>
              <a:rPr lang="ru-RU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Акимовна всегда боялась, чтобы не подумали про нее, что она гордая выскочка или ворона в павлиньих перьях. А.П. Чехов. «Бабье царство</a:t>
            </a:r>
            <a:r>
              <a:rPr lang="ru-RU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Упоминание в произведениях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4" descr="Ушат стишат / Детская литература / Независимая газ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500439"/>
            <a:ext cx="3960813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5288" y="1340768"/>
            <a:ext cx="8407400" cy="476634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Всяк сверчок знай свой шесток </a:t>
            </a:r>
          </a:p>
          <a:p>
            <a:pPr algn="ctr" eaLnBrk="1" hangingPunct="1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Знай сверчок свой шесток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Антонимы</a:t>
            </a:r>
          </a:p>
        </p:txBody>
      </p:sp>
      <p:pic>
        <p:nvPicPr>
          <p:cNvPr id="18438" name="Picture 6" descr="Фото в галерее &quot;Кузнечик картинки для детей&quot; - Фотография 4 @ Вторник, 19 марта 2013 (08:43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3457575" cy="390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Скатерть - Самобранка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Работа Максименко Григория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268760"/>
            <a:ext cx="7859216" cy="14687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800" dirty="0" smtClean="0">
                <a:solidFill>
                  <a:srgbClr val="0070C0"/>
                </a:solidFill>
              </a:rPr>
              <a:t>	</a:t>
            </a:r>
            <a:r>
              <a:rPr lang="ru-RU" sz="5800" dirty="0" smtClean="0">
                <a:solidFill>
                  <a:schemeClr val="accent2">
                    <a:lumMod val="50000"/>
                  </a:schemeClr>
                </a:solidFill>
              </a:rPr>
              <a:t>В данной работе мы узнаем значение и происхождение названий еды, которую мы чаще всего подаем к столу.</a:t>
            </a:r>
          </a:p>
          <a:p>
            <a:pPr>
              <a:buNone/>
            </a:pPr>
            <a:endParaRPr lang="ru-RU" sz="5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2636912"/>
            <a:ext cx="8075240" cy="34892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800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Завтрак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- Пища, приготовленная для утренней еды ( Словарь С. Ожегова).  Пища, предназначенная для еды утром, до обеда ( Словарь Ефремовой ). Готовить завтрак, уплетать завтрак, разогревать завтрак. Завтрак – про появлении этого слова в России, к сожалению, ничего толкового не сообщается. Разве что в древнерусском он был ,,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заутрокъ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,, , а также имеются корни со словацким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zajtrak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, ,, завтрашний день ,, , но причем тут утренний прием пищи и завтрашний день?… В обычной повседневной жизни, когда мы говорим о завтраке, то обычно подразумеваем то, что едим утром ( кулинарная пища ). Синонимов у слова ,, завтрак ,, нет. В фразеологизмах слово не используется . Но используется в немногих пословицах : ,, Завтраками сыт не будешь. Завтрак съешь сам , а рагу отдай врагу. ,,</a:t>
            </a:r>
          </a:p>
          <a:p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Портрет слова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Омлет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Бутерброд 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Чай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Суп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Винегрет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Сок</a:t>
            </a: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Хлеб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Пельмени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3200" b="1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3200" b="1" i="1" u="sng" dirty="0" smtClean="0"/>
          </a:p>
          <a:p>
            <a:r>
              <a:rPr lang="ru-RU" sz="3200" dirty="0" smtClean="0"/>
              <a:t>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59832" y="1268760"/>
            <a:ext cx="576064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>
                <a:solidFill>
                  <a:srgbClr val="0070C0"/>
                </a:solidFill>
              </a:rPr>
              <a:t>	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</a:rPr>
              <a:t>Макароны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- пищевой продукт из пшеничного пресного теста в виде высушенных длинных узких трубочек ( Толковый словарь Ефремовой ). Готовить макароны, жарить макароны, покупать пачку итальянских макарон. Существует множество версий о происхождении этого слова. Согласно одной из них, причудливые изделия из теста изобрел житель Неаполя, владелец таверны Марко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Арони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 Однажды его дочь играла с тестом, сворачивала его в длинные, очень тонкие трубочки и развешивала их на веревке для белья. Отец увидел странные ,,игрушки,, дочери, сварил трубочки и подал их гостям с томатным соусом. Тем поданное блюдо понравилось, и таверна стала весьма популярным местом. В честь находчивого итальянца и назвали излюбленную пищу итальянцев. Однако существует и еще одна версия. Лингвисты уверяют, что само слово «макароны» отнюдь не итальянского происхождения. Будто бы произошло оно от греческих слов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makros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что означает ,,длинный,, или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makares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— ,,благословенный,, . О синонимах к слову ,,макароны,, нечего неизвестно. Фразеологизмов и пословиц с этим словом не существует.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395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Monotype Corsiva" pitchFamily="66" charset="0"/>
              </a:rPr>
              <a:t>Цели и задачи проведения Олимпиады по лингвистическому краеведению «Глаголица</a:t>
            </a:r>
            <a:r>
              <a:rPr lang="ru-RU" sz="3200" dirty="0" smtClean="0">
                <a:solidFill>
                  <a:srgbClr val="0070C0"/>
                </a:solidFill>
              </a:rPr>
              <a:t>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3"/>
            <a:ext cx="8031836" cy="142533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оценка творческих возможностей обучающихся в решении нестандартных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языковых 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лингвокультурных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задач;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    повышение профессионального и общекультурного уровня, развитие творческих способностей молодежи;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создание необходимых условий для поддержки одаренных учащихся.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3861048"/>
            <a:ext cx="8291264" cy="27363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выявление и развитие у обучающихся языковых и творческих способностей и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профессиональной ориентации;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привлечение наиболее талантливых детей в сфере филологического образования;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выявление степени профессионального самоопределения обучающихся;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выявление умения учащихся ориентироваться в современных языковых и культурных реалиях: оценить понимание роли современного этапа развития русского языка в общем языковом пространстве прошлого и настоящего.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321297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Задачи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6600"/>
                </a:solidFill>
                <a:latin typeface="Monotype Corsiva" pitchFamily="66" charset="0"/>
              </a:rPr>
              <a:t>Заочный тур олимпиады «Глаголица»</a:t>
            </a:r>
            <a:endParaRPr lang="ru-RU" dirty="0">
              <a:solidFill>
                <a:srgbClr val="FF66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268760"/>
            <a:ext cx="8363272" cy="15407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 2014-2015 учебном году  изменился формат заочного тура «Глаголицы»: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Школьники могли принять участие в конкурсе учебно-исследовательских проектов(3-11 класс) по самым разным проблемам русского языка.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2852937"/>
            <a:ext cx="8176422" cy="22322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На сайте филологического факультета можно познакомиться с пособием «Учебно-исследовательские проекты школьников по русскому языку».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Оно содержит рекомендации по организации исследовательской деятельности учащихся по русской словесности.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 пособии представлены этапы осуществления учебного проекта,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предлагаются примерные темы работ для учеников разных классов.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9218" name="Picture 2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95951"/>
            <a:ext cx="1851660" cy="1762049"/>
          </a:xfrm>
          <a:prstGeom prst="rect">
            <a:avLst/>
          </a:prstGeom>
          <a:noFill/>
        </p:spPr>
      </p:pic>
      <p:pic>
        <p:nvPicPr>
          <p:cNvPr id="9219" name="Picture 3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01317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Итоги конкурса проектов по русскому языку(заочный тур олимпиады «Глаголица»)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2014-2015 учебный год.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84977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596"/>
                <a:gridCol w="2690362"/>
                <a:gridCol w="845543"/>
                <a:gridCol w="1583291"/>
                <a:gridCol w="165618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Фамилия,</a:t>
                      </a:r>
                      <a:r>
                        <a:rPr lang="ru-RU" baseline="0" dirty="0" smtClean="0"/>
                        <a:t> Имя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Максименко  Григорий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портрет слова «Скатерть-самобранка»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5г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Лесковая Лариса Борисовна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Петрова Александра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портрет фразеологизма  «Горе побежденным»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Бредис Татьяна Владимировна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Петрова Наталья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«Ворона в павлиньих перьях»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Бредис Татьяна Владимировна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Новожилова Ульяна,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Исаев Иван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«Имена обучающихся в школе №43»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Грамота «За лучшую работу по ономастике»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Исаева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Светлана Николаевна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Малая Кристина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«Изучение внутриязыкового пространства школы»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место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Пахова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Елена Васильевна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Информационный проект </a:t>
            </a:r>
          </a:p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</a:rPr>
              <a:t>	направлен на сбор информации о каком-либо объекте или явлении с целью анализа, обобщения и представления информации для широкой аудитории. Такие проекты требуют хорошо продуманной структуры и возможности ее коррекции по ходу работы. Выходом проекта часто является публикация в СМИ или в сети </a:t>
            </a:r>
            <a:r>
              <a:rPr lang="ru-RU" dirty="0" err="1" smtClean="0">
                <a:solidFill>
                  <a:srgbClr val="9933FF"/>
                </a:solidFill>
              </a:rPr>
              <a:t>Internet</a:t>
            </a:r>
            <a:r>
              <a:rPr lang="ru-RU" dirty="0" smtClean="0">
                <a:solidFill>
                  <a:srgbClr val="9933FF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683568" y="332656"/>
          <a:ext cx="741682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930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Любой проект имеет практически одинаковую структуру, которая может быть представлена так: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2132856"/>
            <a:ext cx="7344816" cy="42484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Постановка проблемы</a:t>
            </a:r>
          </a:p>
          <a:p>
            <a:r>
              <a:rPr lang="ru-RU" dirty="0" smtClean="0"/>
              <a:t>Выдвижение гипотез — путей решения проблемы</a:t>
            </a:r>
          </a:p>
          <a:p>
            <a:r>
              <a:rPr lang="ru-RU" dirty="0" smtClean="0"/>
              <a:t>Планирование деятельности по реализации проекта</a:t>
            </a:r>
          </a:p>
          <a:p>
            <a:r>
              <a:rPr lang="ru-RU" dirty="0" smtClean="0"/>
              <a:t>Подготовка продукта</a:t>
            </a:r>
          </a:p>
          <a:p>
            <a:r>
              <a:rPr lang="ru-RU" dirty="0" smtClean="0"/>
              <a:t>Выбор формы презентации</a:t>
            </a:r>
          </a:p>
          <a:p>
            <a:r>
              <a:rPr lang="ru-RU" dirty="0" smtClean="0"/>
              <a:t>Подготовка презентации</a:t>
            </a:r>
          </a:p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Самооценка и самоанализ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116631"/>
          <a:ext cx="8821644" cy="6480970"/>
        </p:xfrm>
        <a:graphic>
          <a:graphicData uri="http://schemas.openxmlformats.org/drawingml/2006/table">
            <a:tbl>
              <a:tblPr/>
              <a:tblGrid>
                <a:gridCol w="893242"/>
                <a:gridCol w="3190147"/>
                <a:gridCol w="2237535"/>
                <a:gridCol w="2500720"/>
              </a:tblGrid>
              <a:tr h="79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Стадия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работы над проектом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учащихся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темы и целей проекта, его исходного положения. Подбор рабочей группы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Обсуждают тему проекта с учителем и получают при необходимости дополнительную информацию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Знакомит со смыслом проектного подхода и мотивирует учащихся. Помогает в определении цели проекта. Наблюдает за работой учеников.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Определение источников необходимой информации.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Определение способов сбора и анализа информации.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Определение способа представления результатов (формы проекта)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г) Установление процедур и критериев оценки результатов проекта.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Распределение задач (обязанностей) между членами рабочей группы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Формируют задачи проекта. Вырабатывают план действий. Выбирают и обосновывают свои критерии успеха проектной деятельности.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Предлагает идеи, высказывает предположения. Наблюдает за работой учащихся.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1.Сбор и уточнение информации (основные инструменты: интервью, опросы, наблюдения, эксперименты и т.п.)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2.Выявление («мозговой штурм») и обсуждение альтернатив, возникших в ходе выполнения проекта.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3.Выбор оптимального варианта хода проекта.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4.Поэтапное выполнение исследовательских задач проекта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Поэтапно выполняют задачи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Наблюдает, советует, косвенно руководит деятельностью учащихся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Выводы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Анализ информации. Формулирование выводов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Выполняют исследование и работают над проектом, анализируя информацию. Оформляют проект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Наблюдает, советует (по просьбе учащихся)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</a:t>
                      </a:r>
                      <a:r>
                        <a:rPr lang="ru-RU" sz="1000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Представление </a:t>
                      </a:r>
                      <a:r>
                        <a:rPr lang="ru-RU" sz="10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(защита) проекта и оценка его результатов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Подготовка отчета о ходе выполнения проекта с объяснением полученных результатов (возможные формы отчета: устный отчет, устный отчет с демонстрацией материалов, письменный отчет). Анализ выполнения проекта, достигнутых результатов (успехов и неудач) и причин этого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Представляют проект, участвуют в его коллективном самоанализе и оценке.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Слушает, задает целесообразные вопросы в роли рядового участника. При необходимости направляет процесс анализа. Оценивает усилия учащихся, качество отчета, </a:t>
                      </a:r>
                      <a:r>
                        <a:rPr lang="ru-RU" sz="1100" dirty="0" err="1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креативность</a:t>
                      </a:r>
                      <a:r>
                        <a:rPr lang="ru-RU" sz="11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качество использования источников, потенциал продолжения проекта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17" marR="24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Прежде чем создавать презентацию, нужно было определить назначение презентации и ответить на вопросы: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7848872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•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Почему мы создаем свою презентацию?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• Для какой аудитории создается презентация?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• Какой информацией мы хотим поделиться на страницах нашей презентации?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</a:rPr>
              <a:t>Актуальность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Учащимся  интересно создать  то , о  чем они потом расскажут  и покажут на уроках   русского языка и литературы.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66"/>
                </a:solidFill>
              </a:rPr>
              <a:t>Планирование структуры презентации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103844" cy="308152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Определив назначение и аудиторию нашей презентации ,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мы перешли к планированию ее базовой структуры. 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Начали работу, составив список всей информации, которую мы хотели включить. 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Этот список изменялся по мере возникновения новых идей.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Вся собранная информация была разбита на логические группы.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3861047"/>
            <a:ext cx="8143056" cy="237626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u="sng" dirty="0" smtClean="0">
                <a:solidFill>
                  <a:schemeClr val="accent4">
                    <a:lumMod val="50000"/>
                  </a:schemeClr>
                </a:solidFill>
              </a:rPr>
              <a:t>Подготовка структуры презентации</a:t>
            </a:r>
            <a:r>
              <a:rPr lang="ru-RU" sz="3200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ru-RU" sz="3200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Определив, какую информацию должна содержать каждый слайд презентации, мы рассчитали, сколько слайдов должна содержать наша презентация.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соответствии с отобранным материалом были продуманы названия слайдов презентации.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7"/>
            <a:ext cx="8219256" cy="21385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Организация проектной деятельности не укладывается в рамках классно-урочной системы и, как правило, затрагивает и внеурочную деятельность. Большую часть проектирования (сбор информации, анализа проведение исследований, экспертиза и т.д.) учащиеся выполняют вне урока.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708920"/>
            <a:ext cx="8003232" cy="3057203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оценке собственных проектов учащиеся отмечали, что именно эта деятельность помогла им применить полученные знания в комплексе: научиться применять их самостоятельно и выбирать оптимальные средства для работы с нужной информацией, а также умение анализировать критически, оценивать свою деятельность, сотрудничать с товарищами, учителем.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3" name="Picture 5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717032"/>
            <a:ext cx="3815978" cy="1584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ученицы  6«В» класса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СОШ№ 43 г. Твери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Петровой Натальи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88832" cy="26642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 портрет фразеологизма «ворона в павлиньих перьях»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51520" y="3616372"/>
            <a:ext cx="3974640" cy="2980980"/>
          </a:xfrm>
          <a:prstGeom prst="rect">
            <a:avLst/>
          </a:prstGeom>
          <a:ln>
            <a:noFill/>
          </a:ln>
          <a:effectLst>
            <a:softEdge rad="317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1053</Words>
  <Application>Microsoft Office PowerPoint</Application>
  <PresentationFormat>Экран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Подготовка информационных проектов для участия в заочном туре олимпиады «Глаголица»</vt:lpstr>
      <vt:lpstr>Слайд 2</vt:lpstr>
      <vt:lpstr>Слайд 3</vt:lpstr>
      <vt:lpstr> Любой проект имеет практически одинаковую структуру, которая может быть представлена так: </vt:lpstr>
      <vt:lpstr>Слайд 5</vt:lpstr>
      <vt:lpstr>Прежде чем создавать презентацию, нужно было определить назначение презентации и ответить на вопросы: </vt:lpstr>
      <vt:lpstr>Планирование структуры презентации</vt:lpstr>
      <vt:lpstr>   </vt:lpstr>
      <vt:lpstr>Презентация на тему: портрет фразеологизма «ворона в павлиньих перьях»</vt:lpstr>
      <vt:lpstr>Значение фразеологизма. этимология</vt:lpstr>
      <vt:lpstr>Похожие фразеологизмы</vt:lpstr>
      <vt:lpstr>Упоминание в произведениях</vt:lpstr>
      <vt:lpstr>Антонимы</vt:lpstr>
      <vt:lpstr> Скатерть - Самобранка Работа Максименко Григория </vt:lpstr>
      <vt:lpstr>Портрет слова</vt:lpstr>
      <vt:lpstr>Цели и задачи проведения Олимпиады по лингвистическому краеведению «Глаголица»</vt:lpstr>
      <vt:lpstr>Заочный тур олимпиады «Глаголица»</vt:lpstr>
      <vt:lpstr>Итоги конкурса проектов по русскому языку(заочный тур олимпиады «Глаголица») 2014-2015 учебный год.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Информационный проект.</dc:title>
  <dc:creator>Мария</dc:creator>
  <cp:lastModifiedBy>Информатика</cp:lastModifiedBy>
  <cp:revision>48</cp:revision>
  <dcterms:created xsi:type="dcterms:W3CDTF">2015-10-18T16:51:25Z</dcterms:created>
  <dcterms:modified xsi:type="dcterms:W3CDTF">2015-10-22T08:38:38Z</dcterms:modified>
</cp:coreProperties>
</file>